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727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241A1-78D5-4F52-97D9-03AB7B0562FE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F5959-713D-47A9-9925-D41FA6B0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F5959-713D-47A9-9925-D41FA6B05D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45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8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6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8464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3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6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31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193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4E760E-C626-4E6D-AEAE-C7E3FE5B7FC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22755F2-450E-4011-8A8A-0DEA957110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207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1745" y="1861756"/>
            <a:ext cx="6096000" cy="17756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10 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MW BIOMASS POWER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STATION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CONSTRUCTION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PROJECT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YAGOTYN CITY,  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KIEV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REGION</a:t>
            </a:r>
            <a:r>
              <a:rPr lang="ru-RU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STAGE 1 - 2.5 MW</a:t>
            </a:r>
            <a:endParaRPr 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9605" y="4952616"/>
            <a:ext cx="33602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"NVK "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COGENERATION" LLC 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999" y="466636"/>
            <a:ext cx="5181600" cy="865909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SUMMARY</a:t>
            </a:r>
            <a:br>
              <a:rPr lang="en-US" dirty="0"/>
            </a:b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5344" y="169307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main idea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construction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 10 MW biomass power plant in 4 stages,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based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“Budplastic” factory in Yagotyn city,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Kyiv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region.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5344" y="26164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 is planned to construct a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power station in Yagotyn city,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Kyiv region (Selhoztehniki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str.,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199" y="389858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 is planned to install two condensing steam turbines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with an electric generator and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equip the exhaust steam condensation system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with a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turbine to produce electricity.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1198" y="49487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 is possible to use wood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chips, wood pellets,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granulated waste from sunflower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pellets from agricultural products wastes, peat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moss</a:t>
            </a:r>
            <a:r>
              <a:rPr lang="ru-RU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86678" y="1563757"/>
            <a:ext cx="6103830" cy="1745933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80361" y="3798777"/>
            <a:ext cx="6206837" cy="2299855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436" y="0"/>
            <a:ext cx="6553200" cy="893618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the location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08364" y="1504079"/>
            <a:ext cx="4710545" cy="2869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analysis of the adjacent territory of the TPP showed that the main local biomass could be: wood chips, granulated waste from sunflower, rapeseed and oilseed crops, as well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peat moss.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surrounding areas are used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various grain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crops.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free areas for growing energy willow for the production of wood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chips as well.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1" y="1136073"/>
            <a:ext cx="3131127" cy="6234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0764" y="1288473"/>
            <a:ext cx="2978727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materials base</a:t>
            </a: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13072" y="1662545"/>
            <a:ext cx="3747655" cy="1051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70618" y="1149927"/>
            <a:ext cx="2604654" cy="6511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35636" y="1300139"/>
            <a:ext cx="23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Railway</a:t>
            </a:r>
            <a:endParaRPr lang="en-US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76399" y="5194812"/>
            <a:ext cx="6840681" cy="1538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1700646" y="5264497"/>
            <a:ext cx="6851072" cy="146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territory of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"Budplastic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"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 located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within the boundaries of the Yagotyn city. It is possible to deliver biomass by trucks. The territory inside the enterprise allows to provide convenient conditions for unloading cars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A large logistic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center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Roshen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in nearby,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 facilitates the search for vehicles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 deliver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biomass.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89272" y="1791159"/>
            <a:ext cx="3826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nearest railway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Yagotyn station is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323005 at a distance of 1.2 km from the settlement. 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13072" y="3440575"/>
            <a:ext cx="4350327" cy="158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70618" y="2880743"/>
            <a:ext cx="2362200" cy="6927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00109" y="3076895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supply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44690" y="3545489"/>
            <a:ext cx="4322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territory of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«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Budplastic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»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 4.4 hectares and is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conveniently located: the distance to the nearest 10 kV substation is less than 1 km. The territory is 14500 m2 of premises with high ceilings.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45128" y="4492619"/>
            <a:ext cx="2452254" cy="734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99309" y="4659709"/>
            <a:ext cx="284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Highway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30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нвк когенерация\будпластик 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" y="1023937"/>
            <a:ext cx="4513984" cy="4407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нвк когенерация\будпластик 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62" y="1023937"/>
            <a:ext cx="6452438" cy="4652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09" y="145473"/>
            <a:ext cx="5583382" cy="7966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Benefits and prospects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3470" y="1096879"/>
            <a:ext cx="21729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DEVELOPMENT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SECTOR </a:t>
            </a:r>
            <a:endParaRPr lang="en-US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PROSPECTS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510" y="1927876"/>
            <a:ext cx="2817399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Ukraine has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sufficient amounts of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biomass;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its occupies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7th place in Europe in terms of its volumes. The share of plantations will grow significantly in the next 10 years.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08250" y="1224631"/>
            <a:ext cx="19779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THE ENTRY COST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3090" y="1529572"/>
            <a:ext cx="296487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experience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 building similar s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tations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indicates the cost of 1kW of installed capacity -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$ 3,500.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2649" y="1123032"/>
            <a:ext cx="2446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“THE GREEN TARIFF” 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95358" y="1548834"/>
            <a:ext cx="2969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State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supports the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sector due to “The Green Tariff” and tax benefits.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minimum "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Green Tariff"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 fixed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 2020 and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 13.6 euro cents / kWh.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93154" y="1116079"/>
            <a:ext cx="18790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PUBLIC SPHERE 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64526" y="1539787"/>
            <a:ext cx="2630492" cy="244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According to the Decision of the Energy Community Ministerial Council, Ukraine has taken an obligation to reach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11% of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energy production from renewable sources by 2020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(6% as for today).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55964" y="4560164"/>
            <a:ext cx="3796144" cy="412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955964" y="4601200"/>
            <a:ext cx="2882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Preferential tariff by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2030 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5509" y="4128683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1742" y="4197433"/>
            <a:ext cx="40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5828" y="5403381"/>
            <a:ext cx="2812473" cy="577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tariff to the EUR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15509" y="4941972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05828" y="6345699"/>
            <a:ext cx="5706821" cy="401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regulation of “The Green Tariff" by NKREKP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09330" y="5928631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89450" y="3772012"/>
            <a:ext cx="2234805" cy="2377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Tariff for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types of power plants that produce electricity from alternative sources will decrease when compared to the level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2016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527905" y="3421812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94407" y="4014402"/>
            <a:ext cx="2208078" cy="2185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Imported equipment is free of customs duty and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exempted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VAT, if the relevant equipment is not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produced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Ukraine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7078076" y="3572367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537133" y="4701265"/>
            <a:ext cx="2557885" cy="2076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rental rate for the land that is used for renewable energy facilities is reduced to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 of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value,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the standard 12 % rate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9464526" y="4250923"/>
            <a:ext cx="580639" cy="54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377" y="0"/>
            <a:ext cx="8321057" cy="9046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r>
              <a:rPr lang="en-US" b="1" dirty="0" smtClean="0"/>
              <a:t>The </a:t>
            </a:r>
            <a:r>
              <a:rPr lang="en-US" b="1" dirty="0"/>
              <a:t>key project </a:t>
            </a:r>
            <a:r>
              <a:rPr lang="en-US" b="1" dirty="0" smtClean="0"/>
              <a:t>parameters</a:t>
            </a:r>
            <a:br>
              <a:rPr lang="en-US" b="1" dirty="0" smtClean="0"/>
            </a:br>
            <a:r>
              <a:rPr lang="en-US" b="1" dirty="0" smtClean="0"/>
              <a:t> Stage 1 of 4, 2.5 MW of 10 MW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40386"/>
              </p:ext>
            </p:extLst>
          </p:nvPr>
        </p:nvGraphicFramePr>
        <p:xfrm>
          <a:off x="802006" y="1607126"/>
          <a:ext cx="4935333" cy="3609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111">
                  <a:extLst>
                    <a:ext uri="{9D8B030D-6E8A-4147-A177-3AD203B41FA5}">
                      <a16:colId xmlns:a16="http://schemas.microsoft.com/office/drawing/2014/main" val="2003873097"/>
                    </a:ext>
                  </a:extLst>
                </a:gridCol>
                <a:gridCol w="1645111">
                  <a:extLst>
                    <a:ext uri="{9D8B030D-6E8A-4147-A177-3AD203B41FA5}">
                      <a16:colId xmlns:a16="http://schemas.microsoft.com/office/drawing/2014/main" val="3968079241"/>
                    </a:ext>
                  </a:extLst>
                </a:gridCol>
                <a:gridCol w="1645111">
                  <a:extLst>
                    <a:ext uri="{9D8B030D-6E8A-4147-A177-3AD203B41FA5}">
                      <a16:colId xmlns:a16="http://schemas.microsoft.com/office/drawing/2014/main" val="1421939252"/>
                    </a:ext>
                  </a:extLst>
                </a:gridCol>
              </a:tblGrid>
              <a:tr h="44830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TTP data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756701"/>
                  </a:ext>
                </a:extLst>
              </a:tr>
              <a:tr h="368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947500"/>
                  </a:ext>
                </a:extLst>
              </a:tr>
              <a:tr h="66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period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12-13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067109"/>
                  </a:ext>
                </a:extLst>
              </a:tr>
              <a:tr h="368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144749"/>
                  </a:ext>
                </a:extLst>
              </a:tr>
              <a:tr h="73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“The Green Tariff”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EUR/kWh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866758"/>
                  </a:ext>
                </a:extLst>
              </a:tr>
              <a:tr h="656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time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hours/year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8 100,00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855977"/>
                  </a:ext>
                </a:extLst>
              </a:tr>
              <a:tr h="368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Investments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2 100 000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0669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74873" y="1157940"/>
            <a:ext cx="5417127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main equipment of the TTP is steam boilers and electrical energy generators. Boilers produced by the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Ukrainian </a:t>
            </a:r>
            <a:r>
              <a:rPr lang="en-US" dirty="0" err="1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Monastyrische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plant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 used. These boilers will be structurally upgraded to obtain the required power parameters and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 improve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their thermal efficiency. These improvements are patented in Ukraine. These boilers can effectively work on various types of solid fuel.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4873" y="3662487"/>
            <a:ext cx="541712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Technological cycle of the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station: unloading biomass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burning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biomass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 boilers with steam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and electrical energy generation,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generation of electricity by a generator due to steam turbine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rotation.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622473" y="3651722"/>
            <a:ext cx="5444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22473" y="5194687"/>
            <a:ext cx="5444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774873" y="5447937"/>
            <a:ext cx="544483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estimated cost of similar projects based on new equipment is about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2000-3000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USD per kW, the cost of our project is about </a:t>
            </a:r>
            <a:r>
              <a:rPr lang="en-US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800 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USD per kW.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325582"/>
            <a:ext cx="10598727" cy="6418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results of the </a:t>
            </a:r>
            <a:r>
              <a:rPr lang="en-US" b="1" dirty="0" smtClean="0"/>
              <a:t>TTP</a:t>
            </a:r>
            <a:r>
              <a:rPr lang="en-US" b="1" dirty="0"/>
              <a:t> construction</a:t>
            </a:r>
            <a:r>
              <a:rPr lang="en-US" b="1" dirty="0" smtClean="0"/>
              <a:t> </a:t>
            </a:r>
            <a:r>
              <a:rPr lang="en-US" b="1" dirty="0" smtClean="0"/>
              <a:t>project </a:t>
            </a:r>
            <a:br>
              <a:rPr lang="en-US" b="1" dirty="0" smtClean="0"/>
            </a:br>
            <a:r>
              <a:rPr lang="en-US" b="1" dirty="0" smtClean="0"/>
              <a:t>Stage 1 of 4 – 2.5 MW of 10 MW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8033"/>
              </p:ext>
            </p:extLst>
          </p:nvPr>
        </p:nvGraphicFramePr>
        <p:xfrm>
          <a:off x="1166191" y="1821571"/>
          <a:ext cx="10598728" cy="242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0453">
                  <a:extLst>
                    <a:ext uri="{9D8B030D-6E8A-4147-A177-3AD203B41FA5}">
                      <a16:colId xmlns:a16="http://schemas.microsoft.com/office/drawing/2014/main" val="1418353145"/>
                    </a:ext>
                  </a:extLst>
                </a:gridCol>
                <a:gridCol w="2129309">
                  <a:extLst>
                    <a:ext uri="{9D8B030D-6E8A-4147-A177-3AD203B41FA5}">
                      <a16:colId xmlns:a16="http://schemas.microsoft.com/office/drawing/2014/main" val="3633221097"/>
                    </a:ext>
                  </a:extLst>
                </a:gridCol>
                <a:gridCol w="1886322">
                  <a:extLst>
                    <a:ext uri="{9D8B030D-6E8A-4147-A177-3AD203B41FA5}">
                      <a16:colId xmlns:a16="http://schemas.microsoft.com/office/drawing/2014/main" val="4165611797"/>
                    </a:ext>
                  </a:extLst>
                </a:gridCol>
                <a:gridCol w="1886322">
                  <a:extLst>
                    <a:ext uri="{9D8B030D-6E8A-4147-A177-3AD203B41FA5}">
                      <a16:colId xmlns:a16="http://schemas.microsoft.com/office/drawing/2014/main" val="3585114397"/>
                    </a:ext>
                  </a:extLst>
                </a:gridCol>
                <a:gridCol w="1886322">
                  <a:extLst>
                    <a:ext uri="{9D8B030D-6E8A-4147-A177-3AD203B41FA5}">
                      <a16:colId xmlns:a16="http://schemas.microsoft.com/office/drawing/2014/main" val="1525947099"/>
                    </a:ext>
                  </a:extLst>
                </a:gridCol>
              </a:tblGrid>
              <a:tr h="2303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indicator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Period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55518"/>
                  </a:ext>
                </a:extLst>
              </a:tr>
              <a:tr h="241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1121404"/>
                  </a:ext>
                </a:extLst>
              </a:tr>
              <a:tr h="230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Profit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(excluding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VAT)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416 0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416 0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416 0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17021070"/>
                  </a:ext>
                </a:extLst>
              </a:tr>
              <a:tr h="230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36831348"/>
                  </a:ext>
                </a:extLst>
              </a:tr>
              <a:tr h="230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cost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808158"/>
                  </a:ext>
                </a:extLst>
              </a:tr>
              <a:tr h="230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EBITDA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820 000,00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560 000,00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560 000,00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58097770"/>
                  </a:ext>
                </a:extLst>
              </a:tr>
              <a:tr h="169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1796135"/>
                  </a:ext>
                </a:extLst>
              </a:tr>
              <a:tr h="230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 tax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272 000,00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272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3694656"/>
                  </a:ext>
                </a:extLst>
              </a:tr>
              <a:tr h="241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Profit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712 000,00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233 000,00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233 000,00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772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5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284</TotalTime>
  <Words>795</Words>
  <Application>Microsoft Office PowerPoint</Application>
  <PresentationFormat>Широкоэкранный</PresentationFormat>
  <Paragraphs>106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DengXian</vt:lpstr>
      <vt:lpstr>Arial</vt:lpstr>
      <vt:lpstr>Calibri</vt:lpstr>
      <vt:lpstr>Franklin Gothic Book</vt:lpstr>
      <vt:lpstr>Times New Roman</vt:lpstr>
      <vt:lpstr>Crop</vt:lpstr>
      <vt:lpstr>Презентация PowerPoint</vt:lpstr>
      <vt:lpstr>PROJECT SUMMARY </vt:lpstr>
      <vt:lpstr>Importance of the location</vt:lpstr>
      <vt:lpstr>Презентация PowerPoint</vt:lpstr>
      <vt:lpstr>Benefits and prospects </vt:lpstr>
      <vt:lpstr> The key project parameters  Stage 1 of 4, 2.5 MW of 10 MW  </vt:lpstr>
      <vt:lpstr>The results of the TTP construction project  Stage 1 of 4 – 2.5 MW of 10 MW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2017-10-10T09:20:37Z</dcterms:created>
  <dcterms:modified xsi:type="dcterms:W3CDTF">2018-03-03T13:11:28Z</dcterms:modified>
</cp:coreProperties>
</file>